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Lexend"/>
      <p:regular r:id="rId28"/>
      <p:bold r:id="rId29"/>
    </p:embeddedFont>
    <p:embeddedFont>
      <p:font typeface="Source Sans Pro"/>
      <p:regular r:id="rId30"/>
      <p:bold r:id="rId31"/>
      <p:italic r:id="rId32"/>
      <p:boldItalic r:id="rId33"/>
    </p:embeddedFont>
    <p:embeddedFont>
      <p:font typeface="Comfortaa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4FC2C0-E513-495F-B374-086108CA52CB}">
  <a:tblStyle styleId="{474FC2C0-E513-495F-B374-086108CA52C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Roboto-regular.fntdata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Lexend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Lexend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SourceSansPro-bold.fntdata"/><Relationship Id="rId30" Type="http://schemas.openxmlformats.org/officeDocument/2006/relationships/font" Target="fonts/SourceSansPro-regular.fntdata"/><Relationship Id="rId11" Type="http://schemas.openxmlformats.org/officeDocument/2006/relationships/slide" Target="slides/slide4.xml"/><Relationship Id="rId33" Type="http://schemas.openxmlformats.org/officeDocument/2006/relationships/font" Target="fonts/SourceSansPro-boldItalic.fntdata"/><Relationship Id="rId10" Type="http://schemas.openxmlformats.org/officeDocument/2006/relationships/slide" Target="slides/slide3.xml"/><Relationship Id="rId32" Type="http://schemas.openxmlformats.org/officeDocument/2006/relationships/font" Target="fonts/SourceSansPro-italic.fntdata"/><Relationship Id="rId13" Type="http://schemas.openxmlformats.org/officeDocument/2006/relationships/slide" Target="slides/slide6.xml"/><Relationship Id="rId35" Type="http://schemas.openxmlformats.org/officeDocument/2006/relationships/font" Target="fonts/Comfortaa-bold.fntdata"/><Relationship Id="rId12" Type="http://schemas.openxmlformats.org/officeDocument/2006/relationships/slide" Target="slides/slide5.xml"/><Relationship Id="rId34" Type="http://schemas.openxmlformats.org/officeDocument/2006/relationships/font" Target="fonts/Comfortaa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24ccd1ee6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224ccd1ee6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24ccd1ee6_0_1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224ccd1ee6_0_10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24ccd1ee6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224ccd1ee6_0_10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224ccd1ee6_0_1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224ccd1ee6_0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24ccd1ee6_0_10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224ccd1ee6_0_10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24ccd1ee6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224ccd1ee6_0_10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24ccd1ee6_0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224ccd1ee6_0_10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f9b6f03e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f9b6f03e49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24ccd1ee6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224ccd1ee6_0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24ccd1ee6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224ccd1ee6_0_2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224ccd1ee6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224ccd1ee6_0_6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24ccd1ee6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224ccd1ee6_0_6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24ccd1ee6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224ccd1ee6_0_7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24ccd1ee6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224ccd1ee6_0_9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24ccd1ee6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224ccd1ee6_0_8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24ccd1ee6_0_10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224ccd1ee6_0_1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1962927" y="1555394"/>
            <a:ext cx="52182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sz="3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2283958" y="2969613"/>
            <a:ext cx="45762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 showMasterSp="0">
  <p:cSld name="22_Title Slide">
    <p:bg>
      <p:bgPr>
        <a:solidFill>
          <a:schemeClr val="lt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>
            <p:ph idx="2" type="pic"/>
          </p:nvPr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-ideas">
  <p:cSld name="Numbers-idea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359568" y="1283904"/>
            <a:ext cx="16965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359828" y="2281921"/>
            <a:ext cx="1697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3" type="body"/>
          </p:nvPr>
        </p:nvSpPr>
        <p:spPr>
          <a:xfrm>
            <a:off x="359569" y="2778710"/>
            <a:ext cx="1696500" cy="1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383838"/>
              </a:buClr>
              <a:buSzPts val="900"/>
              <a:buFont typeface="Arial"/>
              <a:buNone/>
              <a:defRPr b="0" i="0" sz="900">
                <a:solidFill>
                  <a:srgbClr val="383838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4" type="body"/>
          </p:nvPr>
        </p:nvSpPr>
        <p:spPr>
          <a:xfrm>
            <a:off x="2451801" y="1283904"/>
            <a:ext cx="16971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5" type="body"/>
          </p:nvPr>
        </p:nvSpPr>
        <p:spPr>
          <a:xfrm>
            <a:off x="2452319" y="2281921"/>
            <a:ext cx="1697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6" type="body"/>
          </p:nvPr>
        </p:nvSpPr>
        <p:spPr>
          <a:xfrm>
            <a:off x="2452060" y="2778710"/>
            <a:ext cx="1696500" cy="1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383838"/>
              </a:buClr>
              <a:buSzPts val="900"/>
              <a:buFont typeface="Arial"/>
              <a:buNone/>
              <a:defRPr b="0" i="0" sz="900">
                <a:solidFill>
                  <a:srgbClr val="383838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7" type="body"/>
          </p:nvPr>
        </p:nvSpPr>
        <p:spPr>
          <a:xfrm>
            <a:off x="4764360" y="1283904"/>
            <a:ext cx="16965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8" type="body"/>
          </p:nvPr>
        </p:nvSpPr>
        <p:spPr>
          <a:xfrm>
            <a:off x="4764878" y="2281921"/>
            <a:ext cx="1697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9" type="body"/>
          </p:nvPr>
        </p:nvSpPr>
        <p:spPr>
          <a:xfrm>
            <a:off x="4764620" y="2778710"/>
            <a:ext cx="1696500" cy="1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383838"/>
              </a:buClr>
              <a:buSzPts val="900"/>
              <a:buFont typeface="Arial"/>
              <a:buNone/>
              <a:defRPr b="0" i="0" sz="900">
                <a:solidFill>
                  <a:srgbClr val="383838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3" type="body"/>
          </p:nvPr>
        </p:nvSpPr>
        <p:spPr>
          <a:xfrm>
            <a:off x="7076291" y="1283904"/>
            <a:ext cx="16971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4" type="body"/>
          </p:nvPr>
        </p:nvSpPr>
        <p:spPr>
          <a:xfrm>
            <a:off x="7076809" y="2281921"/>
            <a:ext cx="1697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5" type="body"/>
          </p:nvPr>
        </p:nvSpPr>
        <p:spPr>
          <a:xfrm>
            <a:off x="7076550" y="2778710"/>
            <a:ext cx="1696500" cy="15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383838"/>
              </a:buClr>
              <a:buSzPts val="900"/>
              <a:buFont typeface="Arial"/>
              <a:buNone/>
              <a:defRPr b="0" i="0" sz="900">
                <a:solidFill>
                  <a:srgbClr val="383838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ts-slide">
  <p:cSld name="Facts-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>
            <p:ph idx="2" type="pic"/>
          </p:nvPr>
        </p:nvSpPr>
        <p:spPr>
          <a:xfrm>
            <a:off x="2274094" y="0"/>
            <a:ext cx="4641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work">
  <p:cSld name="Teamwor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>
            <p:ph idx="2" type="pic"/>
          </p:nvPr>
        </p:nvSpPr>
        <p:spPr>
          <a:xfrm>
            <a:off x="4572000" y="422672"/>
            <a:ext cx="4206300" cy="42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eño personalizado">
  <p:cSld name="2_Diseño personalizado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>
            <p:ph idx="2" type="pic"/>
          </p:nvPr>
        </p:nvSpPr>
        <p:spPr>
          <a:xfrm>
            <a:off x="5257800" y="1079938"/>
            <a:ext cx="26331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-chart-image">
  <p:cSld name="Bar-chart-imag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/>
          <p:nvPr>
            <p:ph idx="2" type="pic"/>
          </p:nvPr>
        </p:nvSpPr>
        <p:spPr>
          <a:xfrm>
            <a:off x="4844080" y="422672"/>
            <a:ext cx="3934500" cy="43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personalizado">
  <p:cSld name="1_Diseño personalizado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/>
          <p:nvPr>
            <p:ph idx="2" type="pic"/>
          </p:nvPr>
        </p:nvSpPr>
        <p:spPr>
          <a:xfrm>
            <a:off x="351692" y="422032"/>
            <a:ext cx="8432700" cy="429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our team">
  <p:cSld name="Meet our team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/>
          <p:nvPr>
            <p:ph idx="2" type="pic"/>
          </p:nvPr>
        </p:nvSpPr>
        <p:spPr>
          <a:xfrm>
            <a:off x="4564117" y="422673"/>
            <a:ext cx="4204500" cy="42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-Slide">
  <p:cSld name="Half-Slid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/>
          <p:nvPr>
            <p:ph idx="2" type="pic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-image">
  <p:cSld name="Big-imag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/>
          <p:nvPr>
            <p:ph idx="2" type="pic"/>
          </p:nvPr>
        </p:nvSpPr>
        <p:spPr>
          <a:xfrm>
            <a:off x="362545" y="422673"/>
            <a:ext cx="8418900" cy="42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/>
          <p:nvPr/>
        </p:nvSpPr>
        <p:spPr>
          <a:xfrm>
            <a:off x="8539702" y="176708"/>
            <a:ext cx="485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uk" sz="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b="1" i="0" sz="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  <p:sp>
        <p:nvSpPr>
          <p:cNvPr id="57" name="Google Shape;57;p14"/>
          <p:cNvSpPr txBox="1"/>
          <p:nvPr/>
        </p:nvSpPr>
        <p:spPr>
          <a:xfrm>
            <a:off x="8784431" y="33953"/>
            <a:ext cx="359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14"/>
          <p:cNvCxnSpPr/>
          <p:nvPr/>
        </p:nvCxnSpPr>
        <p:spPr>
          <a:xfrm>
            <a:off x="9137210" y="-6790"/>
            <a:ext cx="0" cy="3210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27">
          <p15:clr>
            <a:srgbClr val="F26B43"/>
          </p15:clr>
        </p15:guide>
        <p15:guide id="4" pos="55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file/d/11mCC781IBbYqo1KBvWNP8du0chPTrKm4/view?usp=share_link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AmnbOfXsRVT91PJlVuIn-nT8C83fIWW4/view?usp=share_link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rive.google.com/file/d/1tzaQSboLjtso6tUnGkglBKOomqdTwRqN/view?usp=share_link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/>
          <p:nvPr/>
        </p:nvSpPr>
        <p:spPr>
          <a:xfrm>
            <a:off x="4572000" y="0"/>
            <a:ext cx="4579800" cy="516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0"/>
          <p:cNvSpPr/>
          <p:nvPr/>
        </p:nvSpPr>
        <p:spPr>
          <a:xfrm>
            <a:off x="310417" y="431107"/>
            <a:ext cx="8432700" cy="429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0"/>
          <p:cNvSpPr txBox="1"/>
          <p:nvPr/>
        </p:nvSpPr>
        <p:spPr>
          <a:xfrm>
            <a:off x="363400" y="775922"/>
            <a:ext cx="84093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700">
                <a:solidFill>
                  <a:schemeClr val="lt2"/>
                </a:solidFill>
              </a:rPr>
              <a:t>Инвестиционная</a:t>
            </a:r>
            <a:r>
              <a:rPr b="1" lang="uk" sz="6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700">
                <a:solidFill>
                  <a:schemeClr val="accent1"/>
                </a:solidFill>
              </a:rPr>
              <a:t>программа</a:t>
            </a:r>
            <a:endParaRPr b="1" sz="3700">
              <a:solidFill>
                <a:schemeClr val="accen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700">
                <a:solidFill>
                  <a:srgbClr val="F7CB4D"/>
                </a:solidFill>
              </a:rPr>
              <a:t>Miray Invest</a:t>
            </a:r>
            <a:r>
              <a:rPr b="1" lang="uk" sz="3700">
                <a:solidFill>
                  <a:schemeClr val="accent1"/>
                </a:solidFill>
              </a:rPr>
              <a:t>  </a:t>
            </a:r>
            <a:r>
              <a:rPr b="1" lang="uk" sz="3700">
                <a:solidFill>
                  <a:srgbClr val="F7CB4D"/>
                </a:solidFill>
              </a:rPr>
              <a:t>construction</a:t>
            </a:r>
            <a:endParaRPr b="1" sz="3700">
              <a:solidFill>
                <a:srgbClr val="F7CB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0"/>
          <p:cNvSpPr txBox="1"/>
          <p:nvPr/>
        </p:nvSpPr>
        <p:spPr>
          <a:xfrm>
            <a:off x="1957600" y="2442845"/>
            <a:ext cx="5220900" cy="19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</a:pPr>
            <a:r>
              <a:rPr lang="uk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Мы гордимся тем, что предлагаем нашим инвесторам уникальные и выгодные условия, которых вы не найдете у других игроков на рынке. Наша команда экспертов постоянно анализирует изменения в инвестиционной среде, чтобы предоставлять самые актуальные и инновационные решения для наших клиентов. Мы создаем наилучшие условия для наших инвесторов, чтобы помочь им достичь своих финансовых целей.</a:t>
            </a:r>
            <a:endParaRPr b="1" sz="14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/>
          <p:nvPr/>
        </p:nvSpPr>
        <p:spPr>
          <a:xfrm>
            <a:off x="5086864" y="418605"/>
            <a:ext cx="3268500" cy="30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 txBox="1"/>
          <p:nvPr/>
        </p:nvSpPr>
        <p:spPr>
          <a:xfrm>
            <a:off x="19550" y="199125"/>
            <a:ext cx="50004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b="1" lang="uk" sz="2700">
                <a:solidFill>
                  <a:srgbClr val="002060"/>
                </a:solidFill>
              </a:rPr>
              <a:t>Miray Forest</a:t>
            </a:r>
            <a:r>
              <a:rPr b="1" lang="uk" sz="3300">
                <a:solidFill>
                  <a:srgbClr val="002060"/>
                </a:solidFill>
              </a:rPr>
              <a:t> </a:t>
            </a:r>
            <a:r>
              <a:rPr lang="uk" sz="1900" u="sng">
                <a:solidFill>
                  <a:schemeClr val="lt1"/>
                </a:solidFill>
              </a:rPr>
              <a:t>инвестиционный</a:t>
            </a:r>
            <a:r>
              <a:rPr lang="uk" sz="1900">
                <a:solidFill>
                  <a:schemeClr val="lt1"/>
                </a:solidFill>
              </a:rPr>
              <a:t> анализ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201" name="Google Shape;201;p39"/>
          <p:cNvCxnSpPr/>
          <p:nvPr/>
        </p:nvCxnSpPr>
        <p:spPr>
          <a:xfrm>
            <a:off x="359569" y="3642756"/>
            <a:ext cx="4212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2" name="Google Shape;202;p39"/>
          <p:cNvSpPr txBox="1"/>
          <p:nvPr/>
        </p:nvSpPr>
        <p:spPr>
          <a:xfrm>
            <a:off x="327656" y="3886240"/>
            <a:ext cx="2843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chemeClr val="dk1"/>
                </a:solidFill>
              </a:rPr>
              <a:t>Выбирая стратегию покупки для дальнейшей </a:t>
            </a:r>
            <a:r>
              <a:rPr b="1" lang="uk" sz="1400">
                <a:solidFill>
                  <a:schemeClr val="lt1"/>
                </a:solidFill>
              </a:rPr>
              <a:t>перепродажи</a:t>
            </a:r>
            <a:r>
              <a:rPr b="1" lang="uk" sz="1400">
                <a:solidFill>
                  <a:schemeClr val="dk1"/>
                </a:solidFill>
              </a:rPr>
              <a:t> вы имеете возможность заработать</a:t>
            </a:r>
            <a:endParaRPr sz="1100"/>
          </a:p>
        </p:txBody>
      </p:sp>
      <p:sp>
        <p:nvSpPr>
          <p:cNvPr id="203" name="Google Shape;203;p39"/>
          <p:cNvSpPr txBox="1"/>
          <p:nvPr/>
        </p:nvSpPr>
        <p:spPr>
          <a:xfrm>
            <a:off x="3272607" y="4039515"/>
            <a:ext cx="16107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37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b="1" lang="uk" sz="2700">
                <a:solidFill>
                  <a:schemeClr val="accent1"/>
                </a:solidFill>
              </a:rPr>
              <a:t>от </a:t>
            </a:r>
            <a:r>
              <a:rPr b="1" lang="uk" sz="4100">
                <a:solidFill>
                  <a:schemeClr val="dk1"/>
                </a:solidFill>
              </a:rPr>
              <a:t>37</a:t>
            </a:r>
            <a:r>
              <a:rPr b="1" lang="uk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 txBox="1"/>
          <p:nvPr/>
        </p:nvSpPr>
        <p:spPr>
          <a:xfrm>
            <a:off x="135431" y="918519"/>
            <a:ext cx="4841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</a:rPr>
              <a:t>Начало строительства</a:t>
            </a:r>
            <a:r>
              <a:rPr lang="uk" sz="1100"/>
              <a:t> октябрь 2022 год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</a:rPr>
              <a:t>Окончание строительства</a:t>
            </a:r>
            <a:r>
              <a:rPr lang="uk" sz="1100"/>
              <a:t> апрель 2024 </a:t>
            </a:r>
            <a:endParaRPr sz="1100"/>
          </a:p>
        </p:txBody>
      </p:sp>
      <p:sp>
        <p:nvSpPr>
          <p:cNvPr id="205" name="Google Shape;205;p39"/>
          <p:cNvSpPr/>
          <p:nvPr/>
        </p:nvSpPr>
        <p:spPr>
          <a:xfrm>
            <a:off x="-735169" y="1327119"/>
            <a:ext cx="5712000" cy="287700"/>
          </a:xfrm>
          <a:prstGeom prst="mathMinus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9"/>
          <p:cNvSpPr txBox="1"/>
          <p:nvPr/>
        </p:nvSpPr>
        <p:spPr>
          <a:xfrm>
            <a:off x="19538" y="1606194"/>
            <a:ext cx="5000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На сегодня доступна первая цена на квартиры 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Комплекс расположен в открытом районе под ВНЖ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Подходит как для перепродажи так и для сдачи в аренду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Комплекс имеет премиальную инфраструктуру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Нами запланировано поднятие цены в процессе строительства на 36%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Возможность приобрести на начальном этапе строительства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Конечный покупатель может приобрести для себя так и для сдачи в аренду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 u="sng">
                <a:solidFill>
                  <a:schemeClr val="hlink"/>
                </a:solidFill>
                <a:hlinkClick r:id="rId3"/>
              </a:rPr>
              <a:t>https://drive.google.com/file/d/11mCC781IBbYqo1KBvWNP8du0chPTrKm4/view?usp=share_link</a:t>
            </a:r>
            <a:r>
              <a:rPr lang="uk" sz="1100"/>
              <a:t> </a:t>
            </a:r>
            <a:endParaRPr sz="1100"/>
          </a:p>
        </p:txBody>
      </p:sp>
      <p:pic>
        <p:nvPicPr>
          <p:cNvPr id="207" name="Google Shape;2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843" y="1573150"/>
            <a:ext cx="2944557" cy="30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/>
          <p:nvPr/>
        </p:nvSpPr>
        <p:spPr>
          <a:xfrm>
            <a:off x="359569" y="557869"/>
            <a:ext cx="85812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b="1" lang="uk" sz="3300">
                <a:solidFill>
                  <a:schemeClr val="dk2"/>
                </a:solidFill>
              </a:rPr>
              <a:t>Доходность</a:t>
            </a:r>
            <a:r>
              <a:rPr b="1" lang="uk" sz="3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300">
                <a:solidFill>
                  <a:schemeClr val="accent1"/>
                </a:solidFill>
              </a:rPr>
              <a:t>от</a:t>
            </a:r>
            <a:r>
              <a:rPr b="1" lang="uk" sz="3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300">
                <a:solidFill>
                  <a:schemeClr val="accent1"/>
                </a:solidFill>
              </a:rPr>
              <a:t>перепродажи и сдачи в аренду </a:t>
            </a:r>
            <a:r>
              <a:rPr b="1" lang="uk" sz="1100">
                <a:solidFill>
                  <a:schemeClr val="accent1"/>
                </a:solidFill>
              </a:rPr>
              <a:t>*(для расчета взята доступная квартира 1+1)</a:t>
            </a:r>
            <a:endParaRPr b="1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40"/>
          <p:cNvCxnSpPr/>
          <p:nvPr/>
        </p:nvCxnSpPr>
        <p:spPr>
          <a:xfrm>
            <a:off x="4180181" y="1839413"/>
            <a:ext cx="17400" cy="323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4" name="Google Shape;2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06" y="1839419"/>
            <a:ext cx="3104777" cy="30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606" y="1839419"/>
            <a:ext cx="3666510" cy="306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6048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2"/>
          <p:cNvSpPr/>
          <p:nvPr/>
        </p:nvSpPr>
        <p:spPr>
          <a:xfrm>
            <a:off x="5086864" y="418605"/>
            <a:ext cx="3268500" cy="30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2"/>
          <p:cNvSpPr txBox="1"/>
          <p:nvPr/>
        </p:nvSpPr>
        <p:spPr>
          <a:xfrm>
            <a:off x="19600" y="386175"/>
            <a:ext cx="50004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b="1" lang="uk" sz="2300">
                <a:solidFill>
                  <a:srgbClr val="002060"/>
                </a:solidFill>
              </a:rPr>
              <a:t>Miray Sehriyar</a:t>
            </a:r>
            <a:r>
              <a:rPr b="1" lang="uk" sz="3300">
                <a:solidFill>
                  <a:srgbClr val="002060"/>
                </a:solidFill>
              </a:rPr>
              <a:t> </a:t>
            </a:r>
            <a:r>
              <a:rPr lang="uk" sz="1900" u="sng">
                <a:solidFill>
                  <a:schemeClr val="lt1"/>
                </a:solidFill>
              </a:rPr>
              <a:t>инвестиционный</a:t>
            </a:r>
            <a:r>
              <a:rPr lang="uk" sz="1900">
                <a:solidFill>
                  <a:schemeClr val="lt1"/>
                </a:solidFill>
              </a:rPr>
              <a:t> анализ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227" name="Google Shape;227;p42"/>
          <p:cNvCxnSpPr/>
          <p:nvPr/>
        </p:nvCxnSpPr>
        <p:spPr>
          <a:xfrm>
            <a:off x="359569" y="3836981"/>
            <a:ext cx="4212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8" name="Google Shape;228;p42"/>
          <p:cNvSpPr txBox="1"/>
          <p:nvPr/>
        </p:nvSpPr>
        <p:spPr>
          <a:xfrm>
            <a:off x="327656" y="3886240"/>
            <a:ext cx="2843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chemeClr val="dk1"/>
                </a:solidFill>
              </a:rPr>
              <a:t>Выбирая стратегию покупки для дальнейшей </a:t>
            </a:r>
            <a:r>
              <a:rPr b="1" lang="uk" sz="1400">
                <a:solidFill>
                  <a:schemeClr val="lt1"/>
                </a:solidFill>
              </a:rPr>
              <a:t>перепродажи</a:t>
            </a:r>
            <a:r>
              <a:rPr b="1" lang="uk" sz="1400">
                <a:solidFill>
                  <a:schemeClr val="dk1"/>
                </a:solidFill>
              </a:rPr>
              <a:t> вы имеете возможность заработать</a:t>
            </a:r>
            <a:endParaRPr sz="1100"/>
          </a:p>
        </p:txBody>
      </p:sp>
      <p:sp>
        <p:nvSpPr>
          <p:cNvPr id="229" name="Google Shape;229;p42"/>
          <p:cNvSpPr txBox="1"/>
          <p:nvPr/>
        </p:nvSpPr>
        <p:spPr>
          <a:xfrm>
            <a:off x="3272607" y="4039515"/>
            <a:ext cx="16107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37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b="1" lang="uk" sz="2700">
                <a:solidFill>
                  <a:schemeClr val="accent1"/>
                </a:solidFill>
              </a:rPr>
              <a:t>от </a:t>
            </a:r>
            <a:r>
              <a:rPr b="1" lang="uk" sz="4100">
                <a:solidFill>
                  <a:schemeClr val="dk1"/>
                </a:solidFill>
              </a:rPr>
              <a:t>35</a:t>
            </a:r>
            <a:r>
              <a:rPr b="1" lang="uk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2"/>
          <p:cNvSpPr txBox="1"/>
          <p:nvPr/>
        </p:nvSpPr>
        <p:spPr>
          <a:xfrm>
            <a:off x="135431" y="1242244"/>
            <a:ext cx="4841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</a:rPr>
              <a:t>Начало строительства</a:t>
            </a:r>
            <a:r>
              <a:rPr lang="uk" sz="1100"/>
              <a:t> март 2023 год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</a:rPr>
              <a:t>Окончание строительства</a:t>
            </a:r>
            <a:r>
              <a:rPr lang="uk" sz="1100"/>
              <a:t> март 2025 </a:t>
            </a:r>
            <a:endParaRPr sz="1100"/>
          </a:p>
        </p:txBody>
      </p:sp>
      <p:sp>
        <p:nvSpPr>
          <p:cNvPr id="231" name="Google Shape;231;p42"/>
          <p:cNvSpPr/>
          <p:nvPr/>
        </p:nvSpPr>
        <p:spPr>
          <a:xfrm>
            <a:off x="-735094" y="1573144"/>
            <a:ext cx="5712000" cy="287700"/>
          </a:xfrm>
          <a:prstGeom prst="mathMinus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2"/>
          <p:cNvSpPr txBox="1"/>
          <p:nvPr/>
        </p:nvSpPr>
        <p:spPr>
          <a:xfrm>
            <a:off x="19538" y="1781756"/>
            <a:ext cx="50004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На сегодня доступна первая цена на квартиры 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Комплекс расположен в открытом районе под ВНЖ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Подходит как для перепродажи так и для сдачи в аренду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Комплекс премиум формата с отельной инфраструктурой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Нами запланировано поднятие цены в процессе строительства на 35%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Возможность приобрести на начальном этапе строительства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Конечный покупатель может приобрести для себя так и для сдачи в аренду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 u="sng">
                <a:solidFill>
                  <a:schemeClr val="hlink"/>
                </a:solidFill>
                <a:hlinkClick r:id="rId3"/>
              </a:rPr>
              <a:t>https://drive.google.com/file/d/1AmnbOfXsRVT91PJlVuIn-nT8C83fIWW4/view?usp=share_link</a:t>
            </a:r>
            <a:r>
              <a:rPr lang="uk" sz="1100"/>
              <a:t> </a:t>
            </a:r>
            <a:endParaRPr sz="1100"/>
          </a:p>
        </p:txBody>
      </p:sp>
      <p:pic>
        <p:nvPicPr>
          <p:cNvPr id="233" name="Google Shape;2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573" y="1242247"/>
            <a:ext cx="2843100" cy="3853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/>
          <p:nvPr/>
        </p:nvSpPr>
        <p:spPr>
          <a:xfrm>
            <a:off x="359569" y="557869"/>
            <a:ext cx="85812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b="1" lang="uk" sz="3300">
                <a:solidFill>
                  <a:schemeClr val="dk2"/>
                </a:solidFill>
              </a:rPr>
              <a:t>Доходность</a:t>
            </a:r>
            <a:r>
              <a:rPr b="1" lang="uk" sz="3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300">
                <a:solidFill>
                  <a:schemeClr val="accent1"/>
                </a:solidFill>
              </a:rPr>
              <a:t>от</a:t>
            </a:r>
            <a:r>
              <a:rPr b="1" lang="uk" sz="3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300">
                <a:solidFill>
                  <a:schemeClr val="accent1"/>
                </a:solidFill>
              </a:rPr>
              <a:t>перепродажи и сдачи в аренду </a:t>
            </a:r>
            <a:r>
              <a:rPr b="1" lang="uk" sz="1100">
                <a:solidFill>
                  <a:schemeClr val="accent1"/>
                </a:solidFill>
              </a:rPr>
              <a:t>*(для расчета взята доступная квартира 1+1)</a:t>
            </a:r>
            <a:endParaRPr b="1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43"/>
          <p:cNvCxnSpPr/>
          <p:nvPr/>
        </p:nvCxnSpPr>
        <p:spPr>
          <a:xfrm>
            <a:off x="4180181" y="1839413"/>
            <a:ext cx="17400" cy="323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0" name="Google Shape;2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81" y="1925906"/>
            <a:ext cx="3096541" cy="30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520" y="1839400"/>
            <a:ext cx="3680356" cy="306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9" l="0" r="0" t="29"/>
          <a:stretch/>
        </p:blipFill>
        <p:spPr>
          <a:xfrm>
            <a:off x="0" y="24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47" name="Google Shape;247;p44"/>
          <p:cNvSpPr txBox="1"/>
          <p:nvPr/>
        </p:nvSpPr>
        <p:spPr>
          <a:xfrm>
            <a:off x="367451" y="1272306"/>
            <a:ext cx="84093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200">
                <a:solidFill>
                  <a:schemeClr val="lt2"/>
                </a:solidFill>
              </a:rPr>
              <a:t>Начните </a:t>
            </a:r>
            <a:r>
              <a:rPr b="1" lang="uk" sz="3300">
                <a:solidFill>
                  <a:schemeClr val="lt1"/>
                </a:solidFill>
              </a:rPr>
              <a:t>зарабатывать</a:t>
            </a:r>
            <a:r>
              <a:rPr b="1" lang="uk" sz="3300">
                <a:solidFill>
                  <a:schemeClr val="lt2"/>
                </a:solidFill>
              </a:rPr>
              <a:t> вместе с нами</a:t>
            </a:r>
            <a:endParaRPr b="1" sz="3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4"/>
          <p:cNvSpPr txBox="1"/>
          <p:nvPr/>
        </p:nvSpPr>
        <p:spPr>
          <a:xfrm>
            <a:off x="1964975" y="2731699"/>
            <a:ext cx="5220900" cy="18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</a:pPr>
            <a:r>
              <a:rPr lang="uk" sz="1500">
                <a:solidFill>
                  <a:schemeClr val="lt2"/>
                </a:solidFill>
              </a:rPr>
              <a:t>Оставьте заявку и наши специалисты подберут для Вас объект и инвестиционную стратегию которая будет </a:t>
            </a:r>
            <a:r>
              <a:rPr lang="uk" sz="1500">
                <a:solidFill>
                  <a:schemeClr val="lt2"/>
                </a:solidFill>
              </a:rPr>
              <a:t>соответствовать</a:t>
            </a:r>
            <a:r>
              <a:rPr lang="uk" sz="1500">
                <a:solidFill>
                  <a:schemeClr val="lt2"/>
                </a:solidFill>
              </a:rPr>
              <a:t> вашим финансовым целям</a:t>
            </a:r>
            <a:br>
              <a:rPr lang="uk" sz="1500">
                <a:solidFill>
                  <a:schemeClr val="lt2"/>
                </a:solidFill>
              </a:rPr>
            </a:br>
            <a:r>
              <a:rPr lang="uk" sz="1500">
                <a:solidFill>
                  <a:schemeClr val="lt1"/>
                </a:solidFill>
              </a:rPr>
              <a:t>(*для каждого клиента наш эксперт готовит индивидуальное предложение с аргументацией)</a:t>
            </a:r>
            <a:endParaRPr sz="15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/>
          <p:nvPr/>
        </p:nvSpPr>
        <p:spPr>
          <a:xfrm>
            <a:off x="351692" y="422032"/>
            <a:ext cx="4212600" cy="429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5"/>
          <p:cNvSpPr txBox="1"/>
          <p:nvPr/>
        </p:nvSpPr>
        <p:spPr>
          <a:xfrm>
            <a:off x="1126656" y="2995426"/>
            <a:ext cx="25395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+90533-253-99-89</a:t>
            </a:r>
            <a:endParaRPr sz="1100"/>
          </a:p>
        </p:txBody>
      </p:sp>
      <p:sp>
        <p:nvSpPr>
          <p:cNvPr id="255" name="Google Shape;255;p45"/>
          <p:cNvSpPr txBox="1"/>
          <p:nvPr/>
        </p:nvSpPr>
        <p:spPr>
          <a:xfrm>
            <a:off x="640312" y="858517"/>
            <a:ext cx="3382500" cy="10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40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300">
                <a:solidFill>
                  <a:schemeClr val="lt1"/>
                </a:solidFill>
              </a:rPr>
              <a:t>Miray</a:t>
            </a:r>
            <a:r>
              <a:rPr b="1" lang="uk" sz="3300">
                <a:solidFill>
                  <a:schemeClr val="lt2"/>
                </a:solidFill>
              </a:rPr>
              <a:t> invest group</a:t>
            </a:r>
            <a:endParaRPr b="1" sz="3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5"/>
          <p:cNvSpPr txBox="1"/>
          <p:nvPr/>
        </p:nvSpPr>
        <p:spPr>
          <a:xfrm>
            <a:off x="1188075" y="2370550"/>
            <a:ext cx="2767200" cy="2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chemeClr val="lt2"/>
                </a:solidFill>
              </a:rPr>
              <a:t>company@miray-invest.com</a:t>
            </a:r>
            <a:endParaRPr sz="15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5"/>
          <p:cNvSpPr txBox="1"/>
          <p:nvPr/>
        </p:nvSpPr>
        <p:spPr>
          <a:xfrm>
            <a:off x="1188072" y="3596217"/>
            <a:ext cx="25395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chemeClr val="lt2"/>
                </a:solidFill>
              </a:rPr>
              <a:t>Alanya, Oba</a:t>
            </a:r>
            <a:endParaRPr sz="1100"/>
          </a:p>
          <a:p>
            <a:pPr indent="0" lvl="0" marL="0" marR="0" rtl="0" algn="l">
              <a:lnSpc>
                <a:spcPct val="1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lt2"/>
                </a:solidFill>
              </a:rPr>
              <a:t>36.540256318134915, 32.040110103662656, 07400 Alanya/Antalya </a:t>
            </a:r>
            <a:endParaRPr sz="11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5"/>
          <p:cNvSpPr/>
          <p:nvPr/>
        </p:nvSpPr>
        <p:spPr>
          <a:xfrm>
            <a:off x="724063" y="2438483"/>
            <a:ext cx="262318" cy="183880"/>
          </a:xfrm>
          <a:custGeom>
            <a:rect b="b" l="l" r="r" t="t"/>
            <a:pathLst>
              <a:path extrusionOk="0" h="4086225" w="5829300">
                <a:moveTo>
                  <a:pt x="5830005" y="390287"/>
                </a:moveTo>
                <a:lnTo>
                  <a:pt x="5830005" y="367617"/>
                </a:lnTo>
                <a:cubicBezTo>
                  <a:pt x="5830005" y="283331"/>
                  <a:pt x="5791753" y="184166"/>
                  <a:pt x="5723049" y="115462"/>
                </a:cubicBezTo>
                <a:lnTo>
                  <a:pt x="5715257" y="107671"/>
                </a:lnTo>
                <a:cubicBezTo>
                  <a:pt x="5715257" y="107671"/>
                  <a:pt x="5707466" y="107671"/>
                  <a:pt x="5707466" y="99879"/>
                </a:cubicBezTo>
                <a:cubicBezTo>
                  <a:pt x="5691883" y="84296"/>
                  <a:pt x="5677005" y="77210"/>
                  <a:pt x="5661431" y="61627"/>
                </a:cubicBezTo>
                <a:cubicBezTo>
                  <a:pt x="5653640" y="61627"/>
                  <a:pt x="5653640" y="53835"/>
                  <a:pt x="5645849" y="53835"/>
                </a:cubicBezTo>
                <a:cubicBezTo>
                  <a:pt x="5630266" y="46044"/>
                  <a:pt x="5607596" y="38252"/>
                  <a:pt x="5592014" y="31166"/>
                </a:cubicBezTo>
                <a:cubicBezTo>
                  <a:pt x="5584222" y="31166"/>
                  <a:pt x="5584222" y="23374"/>
                  <a:pt x="5576431" y="23374"/>
                </a:cubicBezTo>
                <a:cubicBezTo>
                  <a:pt x="5553761" y="15583"/>
                  <a:pt x="5530396" y="7791"/>
                  <a:pt x="5507727" y="7791"/>
                </a:cubicBezTo>
                <a:cubicBezTo>
                  <a:pt x="5499935" y="7791"/>
                  <a:pt x="5499935" y="7791"/>
                  <a:pt x="5492144" y="7791"/>
                </a:cubicBezTo>
                <a:cubicBezTo>
                  <a:pt x="5469475" y="7791"/>
                  <a:pt x="5438318" y="0"/>
                  <a:pt x="5407857" y="0"/>
                </a:cubicBezTo>
                <a:lnTo>
                  <a:pt x="413642" y="0"/>
                </a:lnTo>
                <a:cubicBezTo>
                  <a:pt x="383181" y="0"/>
                  <a:pt x="352730" y="0"/>
                  <a:pt x="321564" y="7791"/>
                </a:cubicBezTo>
                <a:cubicBezTo>
                  <a:pt x="313773" y="7791"/>
                  <a:pt x="305981" y="7791"/>
                  <a:pt x="298895" y="15583"/>
                </a:cubicBezTo>
                <a:cubicBezTo>
                  <a:pt x="276225" y="23374"/>
                  <a:pt x="252851" y="23374"/>
                  <a:pt x="237982" y="31166"/>
                </a:cubicBezTo>
                <a:cubicBezTo>
                  <a:pt x="230191" y="31166"/>
                  <a:pt x="230191" y="38957"/>
                  <a:pt x="222399" y="38957"/>
                </a:cubicBezTo>
                <a:cubicBezTo>
                  <a:pt x="206816" y="46749"/>
                  <a:pt x="184147" y="54540"/>
                  <a:pt x="168564" y="61627"/>
                </a:cubicBezTo>
                <a:lnTo>
                  <a:pt x="160772" y="69418"/>
                </a:lnTo>
                <a:cubicBezTo>
                  <a:pt x="145190" y="77210"/>
                  <a:pt x="130312" y="92088"/>
                  <a:pt x="114729" y="99879"/>
                </a:cubicBezTo>
                <a:cubicBezTo>
                  <a:pt x="106937" y="107671"/>
                  <a:pt x="99146" y="115462"/>
                  <a:pt x="92059" y="122549"/>
                </a:cubicBezTo>
                <a:cubicBezTo>
                  <a:pt x="38252" y="183471"/>
                  <a:pt x="7791" y="252879"/>
                  <a:pt x="0" y="329375"/>
                </a:cubicBezTo>
                <a:cubicBezTo>
                  <a:pt x="0" y="337166"/>
                  <a:pt x="0" y="337166"/>
                  <a:pt x="0" y="344957"/>
                </a:cubicBezTo>
                <a:lnTo>
                  <a:pt x="0" y="3749040"/>
                </a:lnTo>
                <a:cubicBezTo>
                  <a:pt x="0" y="3756832"/>
                  <a:pt x="0" y="3756832"/>
                  <a:pt x="0" y="3764623"/>
                </a:cubicBezTo>
                <a:cubicBezTo>
                  <a:pt x="15583" y="3871579"/>
                  <a:pt x="68704" y="3963657"/>
                  <a:pt x="145199" y="4016778"/>
                </a:cubicBezTo>
                <a:cubicBezTo>
                  <a:pt x="213903" y="4062813"/>
                  <a:pt x="298190" y="4093274"/>
                  <a:pt x="397354" y="4093274"/>
                </a:cubicBezTo>
                <a:lnTo>
                  <a:pt x="5423440" y="4093274"/>
                </a:lnTo>
                <a:cubicBezTo>
                  <a:pt x="5423440" y="4093274"/>
                  <a:pt x="5423440" y="4093274"/>
                  <a:pt x="5431232" y="4093274"/>
                </a:cubicBezTo>
                <a:lnTo>
                  <a:pt x="5431232" y="4093274"/>
                </a:lnTo>
                <a:cubicBezTo>
                  <a:pt x="5453901" y="4093274"/>
                  <a:pt x="5485057" y="4093274"/>
                  <a:pt x="5507727" y="4085482"/>
                </a:cubicBezTo>
                <a:cubicBezTo>
                  <a:pt x="5515518" y="4085482"/>
                  <a:pt x="5515518" y="4085482"/>
                  <a:pt x="5523310" y="4085482"/>
                </a:cubicBezTo>
                <a:cubicBezTo>
                  <a:pt x="5545979" y="4077691"/>
                  <a:pt x="5569353" y="4077691"/>
                  <a:pt x="5584222" y="4069900"/>
                </a:cubicBezTo>
                <a:lnTo>
                  <a:pt x="5592014" y="4069900"/>
                </a:lnTo>
                <a:cubicBezTo>
                  <a:pt x="5760587" y="4008987"/>
                  <a:pt x="5829291" y="3863073"/>
                  <a:pt x="5829291" y="3725666"/>
                </a:cubicBezTo>
                <a:lnTo>
                  <a:pt x="5829291" y="3702996"/>
                </a:lnTo>
                <a:lnTo>
                  <a:pt x="5829291" y="3695205"/>
                </a:lnTo>
                <a:lnTo>
                  <a:pt x="5829291" y="3687413"/>
                </a:lnTo>
                <a:lnTo>
                  <a:pt x="5829291" y="412956"/>
                </a:lnTo>
                <a:cubicBezTo>
                  <a:pt x="5829291" y="405165"/>
                  <a:pt x="5829291" y="405165"/>
                  <a:pt x="5829291" y="397373"/>
                </a:cubicBezTo>
                <a:cubicBezTo>
                  <a:pt x="5830005" y="398078"/>
                  <a:pt x="5830005" y="398078"/>
                  <a:pt x="5830005" y="390287"/>
                </a:cubicBezTo>
                <a:close/>
                <a:moveTo>
                  <a:pt x="5340573" y="283340"/>
                </a:moveTo>
                <a:lnTo>
                  <a:pt x="2930938" y="2631348"/>
                </a:lnTo>
                <a:lnTo>
                  <a:pt x="2379879" y="2095871"/>
                </a:lnTo>
                <a:lnTo>
                  <a:pt x="2379879" y="2095871"/>
                </a:lnTo>
                <a:lnTo>
                  <a:pt x="490147" y="282626"/>
                </a:lnTo>
                <a:lnTo>
                  <a:pt x="5340573" y="282626"/>
                </a:lnTo>
                <a:lnTo>
                  <a:pt x="5340573" y="283340"/>
                </a:lnTo>
                <a:close/>
                <a:moveTo>
                  <a:pt x="284026" y="3656962"/>
                </a:moveTo>
                <a:lnTo>
                  <a:pt x="284026" y="474583"/>
                </a:lnTo>
                <a:lnTo>
                  <a:pt x="2066106" y="2187959"/>
                </a:lnTo>
                <a:lnTo>
                  <a:pt x="284026" y="3656962"/>
                </a:lnTo>
                <a:close/>
                <a:moveTo>
                  <a:pt x="2854442" y="3817039"/>
                </a:moveTo>
                <a:lnTo>
                  <a:pt x="536181" y="3817039"/>
                </a:lnTo>
                <a:lnTo>
                  <a:pt x="2272932" y="2394071"/>
                </a:lnTo>
                <a:lnTo>
                  <a:pt x="2831068" y="2937339"/>
                </a:lnTo>
                <a:cubicBezTo>
                  <a:pt x="2853738" y="2960008"/>
                  <a:pt x="2877112" y="2967800"/>
                  <a:pt x="2899772" y="2975591"/>
                </a:cubicBezTo>
                <a:lnTo>
                  <a:pt x="2907564" y="2975591"/>
                </a:lnTo>
                <a:cubicBezTo>
                  <a:pt x="2915355" y="2975591"/>
                  <a:pt x="2915355" y="2975591"/>
                  <a:pt x="2923146" y="2975591"/>
                </a:cubicBezTo>
                <a:lnTo>
                  <a:pt x="2923146" y="2975591"/>
                </a:lnTo>
                <a:cubicBezTo>
                  <a:pt x="2930938" y="2975591"/>
                  <a:pt x="2938729" y="2975591"/>
                  <a:pt x="2938729" y="2975591"/>
                </a:cubicBezTo>
                <a:lnTo>
                  <a:pt x="2946521" y="2975591"/>
                </a:lnTo>
                <a:cubicBezTo>
                  <a:pt x="2969190" y="2967800"/>
                  <a:pt x="3000347" y="2960008"/>
                  <a:pt x="3015225" y="2937339"/>
                </a:cubicBezTo>
                <a:lnTo>
                  <a:pt x="3542910" y="2424532"/>
                </a:lnTo>
                <a:lnTo>
                  <a:pt x="5286737" y="3817049"/>
                </a:lnTo>
                <a:lnTo>
                  <a:pt x="2854442" y="3817049"/>
                </a:lnTo>
                <a:close/>
                <a:moveTo>
                  <a:pt x="5546684" y="3664048"/>
                </a:moveTo>
                <a:lnTo>
                  <a:pt x="3756822" y="2218411"/>
                </a:lnTo>
                <a:lnTo>
                  <a:pt x="5546684" y="474574"/>
                </a:lnTo>
                <a:lnTo>
                  <a:pt x="5546684" y="36640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5"/>
          <p:cNvSpPr/>
          <p:nvPr/>
        </p:nvSpPr>
        <p:spPr>
          <a:xfrm>
            <a:off x="720481" y="3017601"/>
            <a:ext cx="262319" cy="213027"/>
          </a:xfrm>
          <a:custGeom>
            <a:rect b="b" l="l" r="r" t="t"/>
            <a:pathLst>
              <a:path extrusionOk="0" h="4733925" w="5829300">
                <a:moveTo>
                  <a:pt x="5152521" y="0"/>
                </a:moveTo>
                <a:lnTo>
                  <a:pt x="676780" y="0"/>
                </a:lnTo>
                <a:cubicBezTo>
                  <a:pt x="303476" y="0"/>
                  <a:pt x="0" y="302819"/>
                  <a:pt x="0" y="676770"/>
                </a:cubicBezTo>
                <a:lnTo>
                  <a:pt x="0" y="3362344"/>
                </a:lnTo>
                <a:cubicBezTo>
                  <a:pt x="0" y="3735648"/>
                  <a:pt x="302819" y="4039124"/>
                  <a:pt x="676780" y="4039124"/>
                </a:cubicBezTo>
                <a:lnTo>
                  <a:pt x="1149287" y="4039124"/>
                </a:lnTo>
                <a:lnTo>
                  <a:pt x="1565015" y="4595822"/>
                </a:lnTo>
                <a:cubicBezTo>
                  <a:pt x="1593075" y="4631065"/>
                  <a:pt x="1685096" y="4736792"/>
                  <a:pt x="1826066" y="4736792"/>
                </a:cubicBezTo>
                <a:cubicBezTo>
                  <a:pt x="1889369" y="4736792"/>
                  <a:pt x="1987915" y="4708732"/>
                  <a:pt x="2079936" y="4588640"/>
                </a:cubicBezTo>
                <a:lnTo>
                  <a:pt x="2495664" y="4039124"/>
                </a:lnTo>
                <a:lnTo>
                  <a:pt x="5153178" y="4039124"/>
                </a:lnTo>
                <a:cubicBezTo>
                  <a:pt x="5526482" y="4039124"/>
                  <a:pt x="5829957" y="3736305"/>
                  <a:pt x="5829957" y="3362344"/>
                </a:cubicBezTo>
                <a:lnTo>
                  <a:pt x="5829957" y="683304"/>
                </a:lnTo>
                <a:cubicBezTo>
                  <a:pt x="5828653" y="309991"/>
                  <a:pt x="5525824" y="0"/>
                  <a:pt x="5152521" y="0"/>
                </a:cubicBezTo>
                <a:close/>
                <a:moveTo>
                  <a:pt x="5568249" y="3368878"/>
                </a:moveTo>
                <a:cubicBezTo>
                  <a:pt x="5568249" y="3601212"/>
                  <a:pt x="5377682" y="3784606"/>
                  <a:pt x="5152521" y="3784606"/>
                </a:cubicBezTo>
                <a:lnTo>
                  <a:pt x="2424522" y="3784606"/>
                </a:lnTo>
                <a:cubicBezTo>
                  <a:pt x="2382098" y="3784606"/>
                  <a:pt x="2346855" y="3805495"/>
                  <a:pt x="2318795" y="3834203"/>
                </a:cubicBezTo>
                <a:lnTo>
                  <a:pt x="1867824" y="4440498"/>
                </a:lnTo>
                <a:cubicBezTo>
                  <a:pt x="1839763" y="4475741"/>
                  <a:pt x="1825400" y="4482922"/>
                  <a:pt x="1825400" y="4482922"/>
                </a:cubicBezTo>
                <a:cubicBezTo>
                  <a:pt x="1818218" y="4482922"/>
                  <a:pt x="1790157" y="4462034"/>
                  <a:pt x="1775803" y="4440498"/>
                </a:cubicBezTo>
                <a:lnTo>
                  <a:pt x="1324832" y="3834203"/>
                </a:lnTo>
                <a:cubicBezTo>
                  <a:pt x="1303944" y="3798961"/>
                  <a:pt x="1261529" y="3784606"/>
                  <a:pt x="1219105" y="3784606"/>
                </a:cubicBezTo>
                <a:lnTo>
                  <a:pt x="683304" y="3784606"/>
                </a:lnTo>
                <a:cubicBezTo>
                  <a:pt x="450971" y="3784606"/>
                  <a:pt x="267576" y="3594040"/>
                  <a:pt x="267576" y="3368878"/>
                </a:cubicBezTo>
                <a:lnTo>
                  <a:pt x="267576" y="683304"/>
                </a:lnTo>
                <a:cubicBezTo>
                  <a:pt x="267576" y="450971"/>
                  <a:pt x="458143" y="267576"/>
                  <a:pt x="683304" y="267576"/>
                </a:cubicBezTo>
                <a:lnTo>
                  <a:pt x="5159045" y="267576"/>
                </a:lnTo>
                <a:cubicBezTo>
                  <a:pt x="5391379" y="267576"/>
                  <a:pt x="5574773" y="458143"/>
                  <a:pt x="5574773" y="683304"/>
                </a:cubicBezTo>
                <a:lnTo>
                  <a:pt x="5574773" y="3368878"/>
                </a:lnTo>
                <a:lnTo>
                  <a:pt x="5568249" y="3368878"/>
                </a:lnTo>
                <a:close/>
                <a:moveTo>
                  <a:pt x="4750499" y="2050561"/>
                </a:moveTo>
                <a:cubicBezTo>
                  <a:pt x="4750499" y="2121046"/>
                  <a:pt x="4694377" y="2177168"/>
                  <a:pt x="4623892" y="2177168"/>
                </a:cubicBezTo>
                <a:lnTo>
                  <a:pt x="1191054" y="2177168"/>
                </a:lnTo>
                <a:cubicBezTo>
                  <a:pt x="1120569" y="2177168"/>
                  <a:pt x="1064447" y="2121046"/>
                  <a:pt x="1064447" y="2050561"/>
                </a:cubicBezTo>
                <a:cubicBezTo>
                  <a:pt x="1064447" y="1980076"/>
                  <a:pt x="1120578" y="1923955"/>
                  <a:pt x="1191054" y="1923955"/>
                </a:cubicBezTo>
                <a:lnTo>
                  <a:pt x="4623892" y="1923955"/>
                </a:lnTo>
                <a:cubicBezTo>
                  <a:pt x="4694377" y="1916773"/>
                  <a:pt x="4750499" y="1973551"/>
                  <a:pt x="4750499" y="2050561"/>
                </a:cubicBezTo>
                <a:close/>
                <a:moveTo>
                  <a:pt x="4750499" y="2833069"/>
                </a:moveTo>
                <a:cubicBezTo>
                  <a:pt x="4750499" y="2903553"/>
                  <a:pt x="4694377" y="2959675"/>
                  <a:pt x="4623892" y="2959675"/>
                </a:cubicBezTo>
                <a:lnTo>
                  <a:pt x="1191054" y="2959675"/>
                </a:lnTo>
                <a:cubicBezTo>
                  <a:pt x="1120569" y="2959675"/>
                  <a:pt x="1064447" y="2903544"/>
                  <a:pt x="1064447" y="2833069"/>
                </a:cubicBezTo>
                <a:cubicBezTo>
                  <a:pt x="1064447" y="2762593"/>
                  <a:pt x="1120578" y="2706462"/>
                  <a:pt x="1191054" y="2706462"/>
                </a:cubicBezTo>
                <a:lnTo>
                  <a:pt x="4623892" y="2706462"/>
                </a:lnTo>
                <a:cubicBezTo>
                  <a:pt x="4694377" y="2699280"/>
                  <a:pt x="4750499" y="2755402"/>
                  <a:pt x="4750499" y="2833069"/>
                </a:cubicBezTo>
                <a:close/>
                <a:moveTo>
                  <a:pt x="1057266" y="1275236"/>
                </a:moveTo>
                <a:cubicBezTo>
                  <a:pt x="1057266" y="1204751"/>
                  <a:pt x="1113396" y="1148629"/>
                  <a:pt x="1183872" y="1148629"/>
                </a:cubicBezTo>
                <a:lnTo>
                  <a:pt x="3248797" y="1148629"/>
                </a:lnTo>
                <a:cubicBezTo>
                  <a:pt x="3319282" y="1148629"/>
                  <a:pt x="3375403" y="1204760"/>
                  <a:pt x="3375403" y="1275236"/>
                </a:cubicBezTo>
                <a:cubicBezTo>
                  <a:pt x="3375403" y="1345711"/>
                  <a:pt x="3319272" y="1401842"/>
                  <a:pt x="3248797" y="1401842"/>
                </a:cubicBezTo>
                <a:lnTo>
                  <a:pt x="1191054" y="1401842"/>
                </a:lnTo>
                <a:cubicBezTo>
                  <a:pt x="1120569" y="1409681"/>
                  <a:pt x="1057266" y="1345721"/>
                  <a:pt x="1057266" y="12752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5"/>
          <p:cNvSpPr/>
          <p:nvPr/>
        </p:nvSpPr>
        <p:spPr>
          <a:xfrm>
            <a:off x="761629" y="3567848"/>
            <a:ext cx="192925" cy="273974"/>
          </a:xfrm>
          <a:custGeom>
            <a:rect b="b" l="l" r="r" t="t"/>
            <a:pathLst>
              <a:path extrusionOk="0" h="6849340" w="4823113">
                <a:moveTo>
                  <a:pt x="4773515" y="1936441"/>
                </a:moveTo>
                <a:cubicBezTo>
                  <a:pt x="4537365" y="793294"/>
                  <a:pt x="3564776" y="0"/>
                  <a:pt x="2421628" y="0"/>
                </a:cubicBezTo>
                <a:cubicBezTo>
                  <a:pt x="2260699" y="0"/>
                  <a:pt x="2100636" y="19240"/>
                  <a:pt x="1939707" y="47227"/>
                </a:cubicBezTo>
                <a:cubicBezTo>
                  <a:pt x="1306467" y="169675"/>
                  <a:pt x="768573" y="529157"/>
                  <a:pt x="409100" y="1067051"/>
                </a:cubicBezTo>
                <a:cubicBezTo>
                  <a:pt x="50501" y="1605828"/>
                  <a:pt x="-82442" y="2247805"/>
                  <a:pt x="50501" y="2889790"/>
                </a:cubicBezTo>
                <a:cubicBezTo>
                  <a:pt x="135343" y="3314865"/>
                  <a:pt x="305892" y="3711945"/>
                  <a:pt x="465955" y="4042557"/>
                </a:cubicBezTo>
                <a:cubicBezTo>
                  <a:pt x="777328" y="4703783"/>
                  <a:pt x="1184028" y="5374620"/>
                  <a:pt x="1741171" y="6167914"/>
                </a:cubicBezTo>
                <a:cubicBezTo>
                  <a:pt x="1863619" y="6337598"/>
                  <a:pt x="1986942" y="6508147"/>
                  <a:pt x="2119010" y="6677822"/>
                </a:cubicBezTo>
                <a:cubicBezTo>
                  <a:pt x="2119010" y="6677822"/>
                  <a:pt x="2119010" y="6677822"/>
                  <a:pt x="2119010" y="6687442"/>
                </a:cubicBezTo>
                <a:lnTo>
                  <a:pt x="2146997" y="6725049"/>
                </a:lnTo>
                <a:lnTo>
                  <a:pt x="2156617" y="6734669"/>
                </a:lnTo>
                <a:cubicBezTo>
                  <a:pt x="2223093" y="6819511"/>
                  <a:pt x="2317546" y="6857117"/>
                  <a:pt x="2412008" y="6857117"/>
                </a:cubicBezTo>
                <a:cubicBezTo>
                  <a:pt x="2478484" y="6857117"/>
                  <a:pt x="2591312" y="6829131"/>
                  <a:pt x="2695386" y="6705808"/>
                </a:cubicBezTo>
                <a:cubicBezTo>
                  <a:pt x="3073225" y="6214266"/>
                  <a:pt x="3394218" y="5733219"/>
                  <a:pt x="3696844" y="5251297"/>
                </a:cubicBezTo>
                <a:cubicBezTo>
                  <a:pt x="4037077" y="4703774"/>
                  <a:pt x="4452532" y="3976081"/>
                  <a:pt x="4707923" y="3163547"/>
                </a:cubicBezTo>
                <a:cubicBezTo>
                  <a:pt x="4839117" y="2748101"/>
                  <a:pt x="4858357" y="2332647"/>
                  <a:pt x="4773515" y="1936441"/>
                </a:cubicBezTo>
                <a:close/>
                <a:moveTo>
                  <a:pt x="4366816" y="3060339"/>
                </a:moveTo>
                <a:cubicBezTo>
                  <a:pt x="4121044" y="3835267"/>
                  <a:pt x="3715210" y="4534099"/>
                  <a:pt x="3394226" y="5063248"/>
                </a:cubicBezTo>
                <a:cubicBezTo>
                  <a:pt x="3101220" y="5535549"/>
                  <a:pt x="2780236" y="5998230"/>
                  <a:pt x="2421637" y="6480152"/>
                </a:cubicBezTo>
                <a:cubicBezTo>
                  <a:pt x="2421637" y="6480152"/>
                  <a:pt x="2421637" y="6489772"/>
                  <a:pt x="2412017" y="6489772"/>
                </a:cubicBezTo>
                <a:lnTo>
                  <a:pt x="2402396" y="6470532"/>
                </a:lnTo>
                <a:cubicBezTo>
                  <a:pt x="2402396" y="6470532"/>
                  <a:pt x="2402396" y="6460912"/>
                  <a:pt x="2392776" y="6460912"/>
                </a:cubicBezTo>
                <a:lnTo>
                  <a:pt x="2392776" y="6460912"/>
                </a:lnTo>
                <a:cubicBezTo>
                  <a:pt x="2270328" y="6291237"/>
                  <a:pt x="2147005" y="6120678"/>
                  <a:pt x="2024557" y="5951004"/>
                </a:cubicBezTo>
                <a:cubicBezTo>
                  <a:pt x="1477034" y="5176076"/>
                  <a:pt x="1079954" y="4524479"/>
                  <a:pt x="777328" y="3882494"/>
                </a:cubicBezTo>
                <a:cubicBezTo>
                  <a:pt x="626019" y="3571122"/>
                  <a:pt x="465955" y="3202028"/>
                  <a:pt x="389868" y="2805823"/>
                </a:cubicBezTo>
                <a:cubicBezTo>
                  <a:pt x="276165" y="2258300"/>
                  <a:pt x="389868" y="1700282"/>
                  <a:pt x="692495" y="1247230"/>
                </a:cubicBezTo>
                <a:cubicBezTo>
                  <a:pt x="995121" y="794177"/>
                  <a:pt x="1467423" y="481922"/>
                  <a:pt x="2005316" y="377848"/>
                </a:cubicBezTo>
                <a:cubicBezTo>
                  <a:pt x="2147005" y="349862"/>
                  <a:pt x="2279074" y="340242"/>
                  <a:pt x="2420771" y="340242"/>
                </a:cubicBezTo>
                <a:cubicBezTo>
                  <a:pt x="3402989" y="340242"/>
                  <a:pt x="4225144" y="1020708"/>
                  <a:pt x="4432425" y="2002917"/>
                </a:cubicBezTo>
                <a:cubicBezTo>
                  <a:pt x="4508504" y="2342267"/>
                  <a:pt x="4480518" y="2700866"/>
                  <a:pt x="4366816" y="3060339"/>
                </a:cubicBezTo>
                <a:close/>
                <a:moveTo>
                  <a:pt x="2392768" y="1265596"/>
                </a:moveTo>
                <a:cubicBezTo>
                  <a:pt x="1778777" y="1265596"/>
                  <a:pt x="1278481" y="1765883"/>
                  <a:pt x="1278481" y="2379882"/>
                </a:cubicBezTo>
                <a:cubicBezTo>
                  <a:pt x="1278481" y="2993881"/>
                  <a:pt x="1778769" y="3494168"/>
                  <a:pt x="2392768" y="3494168"/>
                </a:cubicBezTo>
                <a:cubicBezTo>
                  <a:pt x="3006767" y="3494168"/>
                  <a:pt x="3507054" y="2993881"/>
                  <a:pt x="3507054" y="2379882"/>
                </a:cubicBezTo>
                <a:cubicBezTo>
                  <a:pt x="3507054" y="1765883"/>
                  <a:pt x="3006758" y="1265596"/>
                  <a:pt x="2392768" y="1265596"/>
                </a:cubicBezTo>
                <a:close/>
                <a:moveTo>
                  <a:pt x="2392768" y="3145181"/>
                </a:moveTo>
                <a:cubicBezTo>
                  <a:pt x="1967693" y="3145181"/>
                  <a:pt x="1627460" y="2804948"/>
                  <a:pt x="1627460" y="2379873"/>
                </a:cubicBezTo>
                <a:cubicBezTo>
                  <a:pt x="1627460" y="1954799"/>
                  <a:pt x="1967693" y="1614565"/>
                  <a:pt x="2392768" y="1614565"/>
                </a:cubicBezTo>
                <a:cubicBezTo>
                  <a:pt x="2817843" y="1614565"/>
                  <a:pt x="3158075" y="1954799"/>
                  <a:pt x="3158075" y="2379873"/>
                </a:cubicBezTo>
                <a:cubicBezTo>
                  <a:pt x="3158075" y="2804948"/>
                  <a:pt x="2817834" y="3145181"/>
                  <a:pt x="2392768" y="31451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/>
          <p:nvPr/>
        </p:nvSpPr>
        <p:spPr>
          <a:xfrm>
            <a:off x="5086864" y="418605"/>
            <a:ext cx="3268500" cy="305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1"/>
          <p:cNvSpPr txBox="1"/>
          <p:nvPr/>
        </p:nvSpPr>
        <p:spPr>
          <a:xfrm>
            <a:off x="359575" y="557887"/>
            <a:ext cx="37647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Lexend"/>
              <a:buChar char="●"/>
            </a:pPr>
            <a:r>
              <a:rPr lang="uk" sz="160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Вы имеете возможность разбить первый </a:t>
            </a:r>
            <a:r>
              <a:rPr lang="uk"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взнос 60%</a:t>
            </a:r>
            <a:r>
              <a:rPr lang="uk" sz="160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 на 4 месяца</a:t>
            </a:r>
            <a:endParaRPr sz="1600">
              <a:solidFill>
                <a:srgbClr val="00206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0200" lvl="0" marL="45720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Lexend"/>
              <a:buChar char="●"/>
            </a:pPr>
            <a:r>
              <a:rPr lang="uk" sz="160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После </a:t>
            </a:r>
            <a:r>
              <a:rPr lang="uk"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оплаты 60%</a:t>
            </a:r>
            <a:r>
              <a:rPr lang="uk" sz="160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 фиксируем стоимость и </a:t>
            </a:r>
            <a:r>
              <a:rPr lang="uk" sz="160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останавливаем</a:t>
            </a:r>
            <a:r>
              <a:rPr lang="uk" sz="160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 рассрочку - остаток Вы оплачиваете после перепродажи Вашей квартиры либо ввода комплекса в эксплуатацию</a:t>
            </a:r>
            <a:endParaRPr sz="1600">
              <a:solidFill>
                <a:srgbClr val="00206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18" name="Google Shape;118;p31"/>
          <p:cNvCxnSpPr/>
          <p:nvPr/>
        </p:nvCxnSpPr>
        <p:spPr>
          <a:xfrm>
            <a:off x="359569" y="3642756"/>
            <a:ext cx="4212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" name="Google Shape;119;p31"/>
          <p:cNvSpPr txBox="1"/>
          <p:nvPr/>
        </p:nvSpPr>
        <p:spPr>
          <a:xfrm>
            <a:off x="327675" y="3886225"/>
            <a:ext cx="4408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dk1"/>
                </a:solidFill>
              </a:rPr>
              <a:t>Программа </a:t>
            </a:r>
            <a:r>
              <a:rPr b="1" lang="uk" sz="2000">
                <a:solidFill>
                  <a:schemeClr val="lt1"/>
                </a:solidFill>
              </a:rPr>
              <a:t>для инвесторов с возможностью фиксации 60%</a:t>
            </a:r>
            <a:endParaRPr sz="1700"/>
          </a:p>
        </p:txBody>
      </p:sp>
      <p:pic>
        <p:nvPicPr>
          <p:cNvPr id="120" name="Google Shape;1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888" y="910518"/>
            <a:ext cx="2434468" cy="2067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/>
          <p:nvPr/>
        </p:nvSpPr>
        <p:spPr>
          <a:xfrm>
            <a:off x="359569" y="557869"/>
            <a:ext cx="3941100" cy="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b="1" lang="uk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2500">
                <a:solidFill>
                  <a:schemeClr val="accent1"/>
                </a:solidFill>
              </a:rPr>
              <a:t>Спектр услуг</a:t>
            </a:r>
            <a:r>
              <a:rPr b="1" lang="uk" sz="33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от Miray invest</a:t>
            </a:r>
            <a:endParaRPr b="1" sz="33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t/>
            </a:r>
            <a:endParaRPr b="1" sz="3300">
              <a:solidFill>
                <a:srgbClr val="002060"/>
              </a:solidFill>
            </a:endParaRPr>
          </a:p>
        </p:txBody>
      </p:sp>
      <p:sp>
        <p:nvSpPr>
          <p:cNvPr id="126" name="Google Shape;126;p32"/>
          <p:cNvSpPr/>
          <p:nvPr/>
        </p:nvSpPr>
        <p:spPr>
          <a:xfrm>
            <a:off x="4572000" y="624253"/>
            <a:ext cx="2106300" cy="196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chemeClr val="lt2"/>
                </a:solidFill>
              </a:rPr>
              <a:t>Помощь в продаже квартиры инвестора</a:t>
            </a:r>
            <a:endParaRPr b="1" sz="1400">
              <a:solidFill>
                <a:schemeClr val="lt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поможем продать Вашу квартиру конечному покупателю с максимальной выгодой для Вас</a:t>
            </a:r>
            <a:endParaRPr sz="110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32"/>
          <p:cNvSpPr/>
          <p:nvPr/>
        </p:nvSpPr>
        <p:spPr>
          <a:xfrm>
            <a:off x="6678215" y="624253"/>
            <a:ext cx="2106300" cy="196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FFFFFF"/>
                </a:solidFill>
              </a:rPr>
              <a:t>Ознакомительный тур</a:t>
            </a:r>
            <a:endParaRPr b="1" sz="1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Предоставляем трехдневный бесплатный тур. Вы получите возможность познакомится с компанией ближе а также увидеть объекты. 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32"/>
          <p:cNvSpPr/>
          <p:nvPr/>
        </p:nvSpPr>
        <p:spPr>
          <a:xfrm>
            <a:off x="4572000" y="2579514"/>
            <a:ext cx="2106300" cy="196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FFFFFF"/>
                </a:solidFill>
              </a:rPr>
              <a:t>Послепродажный</a:t>
            </a:r>
            <a:r>
              <a:rPr b="1" lang="uk" sz="1400">
                <a:solidFill>
                  <a:srgbClr val="FFFFFF"/>
                </a:solidFill>
              </a:rPr>
              <a:t> сервис</a:t>
            </a:r>
            <a:endParaRPr b="1" sz="1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Помощь в мебелировании квартиры, поиск арендаторов для Вашего объекта. Управление Вашей недвижимостью при сдаче в аренду - под ключ.</a:t>
            </a:r>
            <a:endParaRPr b="1" sz="1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2"/>
          <p:cNvSpPr/>
          <p:nvPr/>
        </p:nvSpPr>
        <p:spPr>
          <a:xfrm>
            <a:off x="6678215" y="2579514"/>
            <a:ext cx="2106300" cy="1966200"/>
          </a:xfrm>
          <a:prstGeom prst="rect">
            <a:avLst/>
          </a:prstGeom>
          <a:solidFill>
            <a:srgbClr val="EB486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FFFFFF"/>
                </a:solidFill>
              </a:rPr>
              <a:t>Финансовое сопровождение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Поможем с оплатой и переводом денег в Турцию на выгодных условиях для Вас</a:t>
            </a:r>
            <a:endParaRPr sz="110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2"/>
          <p:cNvSpPr/>
          <p:nvPr/>
        </p:nvSpPr>
        <p:spPr>
          <a:xfrm>
            <a:off x="2470825" y="2579514"/>
            <a:ext cx="2106300" cy="196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FFFFFF"/>
                </a:solidFill>
              </a:rPr>
              <a:t>Юридическая помощь</a:t>
            </a:r>
            <a:endParaRPr b="1" sz="1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FF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Сопровождаем на всех этапах. Поможем Вам со всеми юридическими вопросами на территории Турции</a:t>
            </a:r>
            <a:endParaRPr b="1"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32"/>
          <p:cNvSpPr txBox="1"/>
          <p:nvPr/>
        </p:nvSpPr>
        <p:spPr>
          <a:xfrm>
            <a:off x="0" y="1779019"/>
            <a:ext cx="2307900" cy="21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Мы гордимся тем, что сопровождаем наших инвесторов на всем пути - от поиска желаемой недвижимости до ее успешной покупки и дальнейшего обслуживания. Мы предоставляем полный спектр услуг, чтобы сделать этот путь максимально комфортным и безопасным для наших клиентов. Выбирая нас, вы получите полное сопровождение на всех этапах покупки недвижимости, а также после ее приобретения. Мы гарантируем индивидуальный подход к каждому клиенту, учитывая все его потребности и пожелания.</a:t>
            </a:r>
            <a:endParaRPr sz="11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3"/>
          <p:cNvPicPr preferRelativeResize="0"/>
          <p:nvPr/>
        </p:nvPicPr>
        <p:blipFill rotWithShape="1">
          <a:blip r:embed="rId3">
            <a:alphaModFix/>
          </a:blip>
          <a:srcRect b="6454" l="0" r="0" t="0"/>
          <a:stretch/>
        </p:blipFill>
        <p:spPr>
          <a:xfrm>
            <a:off x="4236122" y="789975"/>
            <a:ext cx="3804976" cy="27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3"/>
          <p:cNvSpPr/>
          <p:nvPr/>
        </p:nvSpPr>
        <p:spPr>
          <a:xfrm>
            <a:off x="5154067" y="1228265"/>
            <a:ext cx="1968900" cy="1894800"/>
          </a:xfrm>
          <a:prstGeom prst="ellipse">
            <a:avLst/>
          </a:prstGeom>
          <a:solidFill>
            <a:schemeClr val="lt2">
              <a:alpha val="2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3"/>
          <p:cNvSpPr/>
          <p:nvPr/>
        </p:nvSpPr>
        <p:spPr>
          <a:xfrm>
            <a:off x="5334150" y="1681050"/>
            <a:ext cx="1470000" cy="1248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33"/>
          <p:cNvGrpSpPr/>
          <p:nvPr/>
        </p:nvGrpSpPr>
        <p:grpSpPr>
          <a:xfrm>
            <a:off x="4099564" y="3528960"/>
            <a:ext cx="4805597" cy="619455"/>
            <a:chOff x="11175744" y="9755056"/>
            <a:chExt cx="5866208" cy="981393"/>
          </a:xfrm>
        </p:grpSpPr>
        <p:sp>
          <p:nvSpPr>
            <p:cNvPr id="140" name="Google Shape;140;p33"/>
            <p:cNvSpPr txBox="1"/>
            <p:nvPr/>
          </p:nvSpPr>
          <p:spPr>
            <a:xfrm>
              <a:off x="11175744" y="9755056"/>
              <a:ext cx="1398300" cy="9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/>
                <a:t>сентябрь 2022</a:t>
              </a:r>
              <a:endParaRPr b="1"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/>
                <a:t>покупка квартиры</a:t>
              </a:r>
              <a:endParaRPr sz="1100"/>
            </a:p>
          </p:txBody>
        </p:sp>
        <p:sp>
          <p:nvSpPr>
            <p:cNvPr id="141" name="Google Shape;141;p33"/>
            <p:cNvSpPr txBox="1"/>
            <p:nvPr/>
          </p:nvSpPr>
          <p:spPr>
            <a:xfrm>
              <a:off x="12573944" y="9755447"/>
              <a:ext cx="3178800" cy="9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900">
                  <a:solidFill>
                    <a:schemeClr val="dk2"/>
                  </a:solidFill>
                </a:rPr>
                <a:t> 18.000 </a:t>
              </a:r>
              <a:r>
                <a:rPr lang="uk" sz="1100">
                  <a:latin typeface="Verdana"/>
                  <a:ea typeface="Verdana"/>
                  <a:cs typeface="Verdana"/>
                  <a:sym typeface="Verdana"/>
                </a:rPr>
                <a:t>€ за 6 месяцев</a:t>
              </a:r>
              <a:r>
                <a:rPr lang="uk" sz="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800"/>
            </a:p>
          </p:txBody>
        </p:sp>
        <p:sp>
          <p:nvSpPr>
            <p:cNvPr id="142" name="Google Shape;142;p33"/>
            <p:cNvSpPr txBox="1"/>
            <p:nvPr/>
          </p:nvSpPr>
          <p:spPr>
            <a:xfrm>
              <a:off x="15291452" y="9755056"/>
              <a:ext cx="1750500" cy="9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100"/>
                <a:t>март 2023</a:t>
              </a:r>
              <a:r>
                <a:rPr lang="uk" sz="1100"/>
                <a:t> 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100"/>
                <a:t>успешная перепродажа квартиры</a:t>
              </a:r>
              <a:endParaRPr sz="1100"/>
            </a:p>
          </p:txBody>
        </p:sp>
        <p:cxnSp>
          <p:nvCxnSpPr>
            <p:cNvPr id="143" name="Google Shape;143;p33"/>
            <p:cNvCxnSpPr/>
            <p:nvPr/>
          </p:nvCxnSpPr>
          <p:spPr>
            <a:xfrm>
              <a:off x="15199249" y="9802509"/>
              <a:ext cx="0" cy="886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4" name="Google Shape;144;p33"/>
            <p:cNvCxnSpPr/>
            <p:nvPr/>
          </p:nvCxnSpPr>
          <p:spPr>
            <a:xfrm>
              <a:off x="12573945" y="9849949"/>
              <a:ext cx="0" cy="886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5" name="Google Shape;145;p33"/>
          <p:cNvSpPr/>
          <p:nvPr/>
        </p:nvSpPr>
        <p:spPr>
          <a:xfrm>
            <a:off x="4138519" y="4259099"/>
            <a:ext cx="41409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2"/>
                </a:solidFill>
              </a:rPr>
              <a:t>Клиент в сентябре 2022 приобрел квартиру 1+1 в нашем комплексе Miray Towers на этапе готовности 2 этажа и уже в марте 2023 успешно ее перепродал. На момент сделки было построено 9 этажей</a:t>
            </a:r>
            <a:endParaRPr sz="1100">
              <a:solidFill>
                <a:schemeClr val="dk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46" name="Google Shape;146;p33"/>
          <p:cNvSpPr txBox="1"/>
          <p:nvPr/>
        </p:nvSpPr>
        <p:spPr>
          <a:xfrm>
            <a:off x="5361925" y="2003747"/>
            <a:ext cx="15741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6777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</a:pPr>
            <a:r>
              <a:rPr lang="uk" sz="5400">
                <a:solidFill>
                  <a:schemeClr val="dk2"/>
                </a:solidFill>
              </a:rPr>
              <a:t>2</a:t>
            </a:r>
            <a:r>
              <a:rPr lang="uk" sz="5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uk" sz="5400">
                <a:solidFill>
                  <a:schemeClr val="dk2"/>
                </a:solidFill>
              </a:rPr>
              <a:t>%</a:t>
            </a:r>
            <a:endParaRPr sz="6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3"/>
          <p:cNvSpPr/>
          <p:nvPr/>
        </p:nvSpPr>
        <p:spPr>
          <a:xfrm>
            <a:off x="4583813" y="243900"/>
            <a:ext cx="3695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1"/>
                </a:solidFill>
              </a:rPr>
              <a:t>Доходность</a:t>
            </a:r>
            <a:r>
              <a:rPr b="1" lang="uk" sz="1800">
                <a:solidFill>
                  <a:srgbClr val="232323"/>
                </a:solidFill>
              </a:rPr>
              <a:t> от инвестиции</a:t>
            </a:r>
            <a:endParaRPr b="1" sz="1400">
              <a:solidFill>
                <a:schemeClr val="dk1"/>
              </a:solidFill>
            </a:endParaRPr>
          </a:p>
        </p:txBody>
      </p:sp>
      <p:cxnSp>
        <p:nvCxnSpPr>
          <p:cNvPr id="148" name="Google Shape;148;p33"/>
          <p:cNvCxnSpPr/>
          <p:nvPr/>
        </p:nvCxnSpPr>
        <p:spPr>
          <a:xfrm>
            <a:off x="3723967" y="0"/>
            <a:ext cx="0" cy="5143500"/>
          </a:xfrm>
          <a:prstGeom prst="straightConnector1">
            <a:avLst/>
          </a:prstGeom>
          <a:noFill/>
          <a:ln cap="flat" cmpd="sng" w="9525">
            <a:solidFill>
              <a:schemeClr val="accent1">
                <a:alpha val="2196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9" name="Google Shape;149;p33"/>
          <p:cNvSpPr txBox="1"/>
          <p:nvPr/>
        </p:nvSpPr>
        <p:spPr>
          <a:xfrm>
            <a:off x="100594" y="155024"/>
            <a:ext cx="3364500" cy="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b="1" lang="uk" sz="2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 нашего инвестора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50" name="Google Shape;150;p33"/>
          <p:cNvGraphicFramePr/>
          <p:nvPr/>
        </p:nvGraphicFramePr>
        <p:xfrm>
          <a:off x="100591" y="9441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{474FC2C0-E513-495F-B374-086108CA52CB}</a:tableStyleId>
              </a:tblPr>
              <a:tblGrid>
                <a:gridCol w="2100175"/>
                <a:gridCol w="716800"/>
                <a:gridCol w="716800"/>
              </a:tblGrid>
              <a:tr h="207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Стартовая цена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C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C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/>
                        <a:t>€75 000</a:t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CB4D"/>
                    </a:solidFill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Плановое повышение цены от застройщика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/>
                        <a:t>14%</a:t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€10 500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48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Индексация/Капитализация - Прогнозный рост стоимости недвижимости, стройматериалов в год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10%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€7 500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</a:tr>
              <a:tr h="397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Срок инвестиции (месяцев)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/>
                        <a:t>5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Приблизительные затраты на оформление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€0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</a:tr>
              <a:tr h="18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67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Итоговая стоимость квартиры, после окончания строительства</a:t>
                      </a:r>
                      <a:endParaRPr b="1"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€93 000</a:t>
                      </a:r>
                      <a:endParaRPr b="1"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Прибыль от продажи (EBITDA)</a:t>
                      </a:r>
                      <a:endParaRPr b="1"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€18 000</a:t>
                      </a:r>
                      <a:endParaRPr b="1"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7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ROI, доходность, %</a:t>
                      </a:r>
                      <a:endParaRPr b="1"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1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24,0</a:t>
                      </a:r>
                      <a:endParaRPr b="1"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14300" marB="14300" marR="21425" marL="2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8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0"/>
            <a:ext cx="928507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34"/>
          <p:cNvGrpSpPr/>
          <p:nvPr/>
        </p:nvGrpSpPr>
        <p:grpSpPr>
          <a:xfrm>
            <a:off x="382250" y="537250"/>
            <a:ext cx="3116769" cy="1906910"/>
            <a:chOff x="-19454" y="265481"/>
            <a:chExt cx="4280100" cy="2618663"/>
          </a:xfrm>
        </p:grpSpPr>
        <p:sp>
          <p:nvSpPr>
            <p:cNvPr id="157" name="Google Shape;157;p34"/>
            <p:cNvSpPr/>
            <p:nvPr/>
          </p:nvSpPr>
          <p:spPr>
            <a:xfrm>
              <a:off x="-19454" y="265481"/>
              <a:ext cx="4280100" cy="2283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dk2"/>
                  </a:solidFill>
                </a:rPr>
                <a:t>Инвестор</a:t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2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lt2"/>
                  </a:solidFill>
                </a:rPr>
                <a:t>Добрый день, меня заинтересовала Ваша программа для инвесторов. Подскажите какие комплексы доступны на сегодня для выгодного вложения?</a:t>
              </a:r>
              <a:endParaRPr b="1" sz="1200">
                <a:solidFill>
                  <a:schemeClr val="lt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</p:txBody>
        </p:sp>
        <p:sp>
          <p:nvSpPr>
            <p:cNvPr id="158" name="Google Shape;158;p34"/>
            <p:cNvSpPr/>
            <p:nvPr/>
          </p:nvSpPr>
          <p:spPr>
            <a:xfrm rot="10800000">
              <a:off x="3189874" y="2444644"/>
              <a:ext cx="676800" cy="4395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34"/>
          <p:cNvGrpSpPr/>
          <p:nvPr/>
        </p:nvGrpSpPr>
        <p:grpSpPr>
          <a:xfrm>
            <a:off x="5549290" y="2284187"/>
            <a:ext cx="3116769" cy="2081510"/>
            <a:chOff x="-34894" y="-380615"/>
            <a:chExt cx="4280100" cy="2858432"/>
          </a:xfrm>
        </p:grpSpPr>
        <p:sp>
          <p:nvSpPr>
            <p:cNvPr id="160" name="Google Shape;160;p34"/>
            <p:cNvSpPr/>
            <p:nvPr/>
          </p:nvSpPr>
          <p:spPr>
            <a:xfrm>
              <a:off x="-34894" y="-90183"/>
              <a:ext cx="4280100" cy="25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dk2"/>
                  </a:solidFill>
                </a:rPr>
                <a:t>Miray Invest</a:t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lt2"/>
                  </a:solidFill>
                </a:rPr>
                <a:t>Здравствуйте</a:t>
              </a:r>
              <a:r>
                <a:rPr b="1" lang="uk" sz="1200">
                  <a:solidFill>
                    <a:schemeClr val="lt2"/>
                  </a:solidFill>
                </a:rPr>
                <a:t>! Я специалист компании Miray invest и на следующих слайдах мы вместе познакомимся с инвестиционными предложениями.</a:t>
              </a:r>
              <a:endParaRPr b="1" sz="1200">
                <a:solidFill>
                  <a:schemeClr val="lt2"/>
                </a:solidFill>
              </a:endParaRPr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  <a:p>
              <a:pPr indent="0" lvl="0" marL="2667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  <p:sp>
          <p:nvSpPr>
            <p:cNvPr id="161" name="Google Shape;161;p34"/>
            <p:cNvSpPr/>
            <p:nvPr/>
          </p:nvSpPr>
          <p:spPr>
            <a:xfrm>
              <a:off x="323720" y="-380615"/>
              <a:ext cx="676800" cy="4395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/>
          <p:nvPr/>
        </p:nvSpPr>
        <p:spPr>
          <a:xfrm>
            <a:off x="874775" y="1514194"/>
            <a:ext cx="28662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Nulla tempor, nulla at bibendum blandit, arcu nulla viverra quam, nec mattis dui tellus in velit.  Vestibulum ornare mattis felis vitae gravida.</a:t>
            </a:r>
            <a:endParaRPr sz="1100"/>
          </a:p>
        </p:txBody>
      </p:sp>
      <p:sp>
        <p:nvSpPr>
          <p:cNvPr id="167" name="Google Shape;167;p35"/>
          <p:cNvSpPr txBox="1"/>
          <p:nvPr/>
        </p:nvSpPr>
        <p:spPr>
          <a:xfrm>
            <a:off x="106650" y="4227619"/>
            <a:ext cx="3337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lt2"/>
                </a:solidFill>
              </a:rPr>
              <a:t>Sun rice</a:t>
            </a:r>
            <a:endParaRPr sz="2200">
              <a:solidFill>
                <a:schemeClr val="lt2"/>
              </a:solidFill>
            </a:endParaRPr>
          </a:p>
        </p:txBody>
      </p:sp>
      <p:pic>
        <p:nvPicPr>
          <p:cNvPr id="168" name="Google Shape;1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37"/>
            <a:ext cx="9144003" cy="514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/>
          <p:nvPr/>
        </p:nvSpPr>
        <p:spPr>
          <a:xfrm>
            <a:off x="5086864" y="418605"/>
            <a:ext cx="3268500" cy="30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6"/>
          <p:cNvSpPr txBox="1"/>
          <p:nvPr/>
        </p:nvSpPr>
        <p:spPr>
          <a:xfrm>
            <a:off x="178594" y="557869"/>
            <a:ext cx="4841400" cy="9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b="1" lang="uk" sz="3300">
                <a:solidFill>
                  <a:srgbClr val="002060"/>
                </a:solidFill>
              </a:rPr>
              <a:t>Sun Rise </a:t>
            </a:r>
            <a:r>
              <a:rPr lang="uk" sz="1900" u="sng">
                <a:solidFill>
                  <a:schemeClr val="lt1"/>
                </a:solidFill>
              </a:rPr>
              <a:t>инвестиционный</a:t>
            </a:r>
            <a:r>
              <a:rPr lang="uk" sz="1900">
                <a:solidFill>
                  <a:schemeClr val="lt1"/>
                </a:solidFill>
              </a:rPr>
              <a:t> анализ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175" name="Google Shape;175;p36"/>
          <p:cNvCxnSpPr/>
          <p:nvPr/>
        </p:nvCxnSpPr>
        <p:spPr>
          <a:xfrm>
            <a:off x="359569" y="3642756"/>
            <a:ext cx="4212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6" name="Google Shape;176;p36"/>
          <p:cNvSpPr txBox="1"/>
          <p:nvPr/>
        </p:nvSpPr>
        <p:spPr>
          <a:xfrm>
            <a:off x="327656" y="3886240"/>
            <a:ext cx="2843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chemeClr val="dk1"/>
                </a:solidFill>
              </a:rPr>
              <a:t>Выбирая стратегию покупки для дальнейшей </a:t>
            </a:r>
            <a:r>
              <a:rPr b="1" lang="uk" sz="1400">
                <a:solidFill>
                  <a:schemeClr val="lt1"/>
                </a:solidFill>
              </a:rPr>
              <a:t>перепродажи</a:t>
            </a:r>
            <a:r>
              <a:rPr b="1" lang="uk" sz="1400">
                <a:solidFill>
                  <a:schemeClr val="dk1"/>
                </a:solidFill>
              </a:rPr>
              <a:t> вы имеете возможность заработать</a:t>
            </a:r>
            <a:endParaRPr sz="1100"/>
          </a:p>
        </p:txBody>
      </p:sp>
      <p:sp>
        <p:nvSpPr>
          <p:cNvPr id="177" name="Google Shape;177;p36"/>
          <p:cNvSpPr txBox="1"/>
          <p:nvPr/>
        </p:nvSpPr>
        <p:spPr>
          <a:xfrm>
            <a:off x="3272607" y="4039515"/>
            <a:ext cx="16107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37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b="1" lang="uk" sz="2700">
                <a:solidFill>
                  <a:schemeClr val="accent1"/>
                </a:solidFill>
              </a:rPr>
              <a:t>от </a:t>
            </a:r>
            <a:r>
              <a:rPr b="1" lang="uk" sz="4100">
                <a:solidFill>
                  <a:schemeClr val="dk1"/>
                </a:solidFill>
              </a:rPr>
              <a:t>35</a:t>
            </a:r>
            <a:r>
              <a:rPr b="1" lang="uk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6"/>
          <p:cNvSpPr txBox="1"/>
          <p:nvPr/>
        </p:nvSpPr>
        <p:spPr>
          <a:xfrm>
            <a:off x="135431" y="1242244"/>
            <a:ext cx="4841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</a:rPr>
              <a:t>Начало строительства</a:t>
            </a:r>
            <a:r>
              <a:rPr lang="uk" sz="1100"/>
              <a:t> октябрь 2022 год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</a:rPr>
              <a:t>Окончание строительства</a:t>
            </a:r>
            <a:r>
              <a:rPr lang="uk" sz="1100"/>
              <a:t> сентябрь 2024 </a:t>
            </a:r>
            <a:endParaRPr sz="1100"/>
          </a:p>
        </p:txBody>
      </p:sp>
      <p:sp>
        <p:nvSpPr>
          <p:cNvPr id="179" name="Google Shape;179;p36"/>
          <p:cNvSpPr/>
          <p:nvPr/>
        </p:nvSpPr>
        <p:spPr>
          <a:xfrm>
            <a:off x="-735094" y="1573144"/>
            <a:ext cx="5712000" cy="287700"/>
          </a:xfrm>
          <a:prstGeom prst="mathMinus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6"/>
          <p:cNvSpPr txBox="1"/>
          <p:nvPr/>
        </p:nvSpPr>
        <p:spPr>
          <a:xfrm>
            <a:off x="19538" y="1781756"/>
            <a:ext cx="50004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На сегодня доступна первая цена на квартиры 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Комплекс расположен в р-н в котором на сегодня высокий спрос на покупку недвижимости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Подходит как для перепродажи так и для сдачи в аренду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Комплекс имеет премиальную инфраструктуру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Нами запланировано поднятие цены в процессе строительства на 38%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/>
              <a:t>Возможность приобрести на начальном этапе строительства</a:t>
            </a:r>
            <a:endParaRPr sz="1100"/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uk" sz="1100" u="sng">
                <a:solidFill>
                  <a:schemeClr val="hlink"/>
                </a:solidFill>
                <a:hlinkClick r:id="rId3"/>
              </a:rPr>
              <a:t>https://drive.google.com/file/d/1tzaQSboLjtso6tUnGkglBKOomqdTwRqN/view?usp=share_link</a:t>
            </a:r>
            <a:r>
              <a:rPr lang="uk" sz="1100"/>
              <a:t> </a:t>
            </a:r>
            <a:endParaRPr sz="1100"/>
          </a:p>
        </p:txBody>
      </p:sp>
      <p:pic>
        <p:nvPicPr>
          <p:cNvPr id="181" name="Google Shape;18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650" y="1345475"/>
            <a:ext cx="2805549" cy="365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/>
        </p:nvSpPr>
        <p:spPr>
          <a:xfrm>
            <a:off x="359569" y="557869"/>
            <a:ext cx="85812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</a:pPr>
            <a:r>
              <a:rPr b="1" lang="uk" sz="3300">
                <a:solidFill>
                  <a:schemeClr val="dk2"/>
                </a:solidFill>
              </a:rPr>
              <a:t>Доходность</a:t>
            </a:r>
            <a:r>
              <a:rPr b="1" lang="uk" sz="3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300">
                <a:solidFill>
                  <a:schemeClr val="accent1"/>
                </a:solidFill>
              </a:rPr>
              <a:t>от</a:t>
            </a:r>
            <a:r>
              <a:rPr b="1" lang="uk" sz="3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uk" sz="3300">
                <a:solidFill>
                  <a:schemeClr val="accent1"/>
                </a:solidFill>
              </a:rPr>
              <a:t>перепродажи и сдачи в аренду </a:t>
            </a:r>
            <a:r>
              <a:rPr b="1" lang="uk" sz="1100">
                <a:solidFill>
                  <a:schemeClr val="accent1"/>
                </a:solidFill>
              </a:rPr>
              <a:t>*(для расчета взята доступная квартира 1+1)</a:t>
            </a:r>
            <a:endParaRPr b="1"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p37"/>
          <p:cNvCxnSpPr/>
          <p:nvPr/>
        </p:nvCxnSpPr>
        <p:spPr>
          <a:xfrm>
            <a:off x="4180181" y="1839413"/>
            <a:ext cx="17400" cy="323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56" y="1925906"/>
            <a:ext cx="3096628" cy="30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495" y="1839400"/>
            <a:ext cx="3692581" cy="306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1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Personalizados 2">
      <a:dk1>
        <a:srgbClr val="232323"/>
      </a:dk1>
      <a:lt1>
        <a:srgbClr val="0599F1"/>
      </a:lt1>
      <a:dk2>
        <a:srgbClr val="14203C"/>
      </a:dk2>
      <a:lt2>
        <a:srgbClr val="FFFFFF"/>
      </a:lt2>
      <a:accent1>
        <a:srgbClr val="0F78FF"/>
      </a:accent1>
      <a:accent2>
        <a:srgbClr val="306BAC"/>
      </a:accent2>
      <a:accent3>
        <a:srgbClr val="6F9CEB"/>
      </a:accent3>
      <a:accent4>
        <a:srgbClr val="98B9F2"/>
      </a:accent4>
      <a:accent5>
        <a:srgbClr val="5B9BD5"/>
      </a:accent5>
      <a:accent6>
        <a:srgbClr val="5B55D5"/>
      </a:accent6>
      <a:hlink>
        <a:srgbClr val="0076E9"/>
      </a:hlink>
      <a:folHlink>
        <a:srgbClr val="0076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